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86" r:id="rId9"/>
    <p:sldId id="264" r:id="rId10"/>
    <p:sldId id="265" r:id="rId11"/>
    <p:sldId id="267" r:id="rId12"/>
    <p:sldId id="282" r:id="rId13"/>
    <p:sldId id="283" r:id="rId14"/>
    <p:sldId id="285" r:id="rId15"/>
    <p:sldId id="268" r:id="rId16"/>
    <p:sldId id="269" r:id="rId17"/>
    <p:sldId id="270" r:id="rId18"/>
    <p:sldId id="271" r:id="rId19"/>
    <p:sldId id="272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8" autoAdjust="0"/>
    <p:restoredTop sz="94660"/>
  </p:normalViewPr>
  <p:slideViewPr>
    <p:cSldViewPr>
      <p:cViewPr varScale="1">
        <p:scale>
          <a:sx n="93" d="100"/>
          <a:sy n="93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AF018-0582-4B21-98A6-C8CD8623C3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77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3ADAD-3268-4412-A5FB-798F6D6776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8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39080-BA43-4856-A390-A217D0DE86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18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2D1B6-0932-41D9-B390-2BA3EC34B4F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8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A8FAE-42D1-4225-9FDB-4C4AEA14D6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7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C4441-4561-4348-810F-0002C3D797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8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1AF6C-4376-400A-8A6F-C2DA0A103A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0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38ADF-6A24-4132-877F-D10E387887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16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FF1AE-9304-40DB-9708-971F2EC059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2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B9F5B-9F5B-46E3-B8DE-D0907B428F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1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28CD1-DDBA-45B0-A1DF-EC362BF185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6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0B0394-A21E-4B50-A2D4-9671D16703C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animal-school-1-7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6"/>
          <a:stretch/>
        </p:blipFill>
        <p:spPr bwMode="auto">
          <a:xfrm>
            <a:off x="0" y="764704"/>
            <a:ext cx="9144000" cy="590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116632"/>
            <a:ext cx="7200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L'école</a:t>
            </a:r>
            <a:r>
              <a:rPr lang="en-US" sz="5400" b="1" cap="none" spc="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des </a:t>
            </a:r>
            <a:r>
              <a:rPr lang="en-US" sz="5400" b="1" cap="none" spc="0" dirty="0" err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animaux</a:t>
            </a:r>
            <a:endParaRPr lang="ru-RU" sz="5400" b="1" cap="none" spc="0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f9325037c56dd51b46aa4c75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00608" y="332656"/>
            <a:ext cx="7488832" cy="612068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Je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étudiant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Nous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avez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bien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des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filles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Vous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garçon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Je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sommes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enseignant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école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Je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Katia.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Je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biélorusse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Il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 ans.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endParaRPr lang="ru-RU" dirty="0"/>
          </a:p>
        </p:txBody>
      </p:sp>
      <p:pic>
        <p:nvPicPr>
          <p:cNvPr id="11272" name="Picture 8" descr="Картинки по запросу erreu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"/>
          <a:stretch/>
        </p:blipFill>
        <p:spPr bwMode="auto">
          <a:xfrm>
            <a:off x="5270642" y="491985"/>
            <a:ext cx="3764415" cy="197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Картинки по запросу erreu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123" y="3418558"/>
            <a:ext cx="3105919" cy="258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f9325037c56dd51b46aa4c75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animals-classroom-illustration-many-43864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t="4843" r="4050" b="11240"/>
          <a:stretch>
            <a:fillRect/>
          </a:stretch>
        </p:blipFill>
        <p:spPr bwMode="auto">
          <a:xfrm>
            <a:off x="2339975" y="260350"/>
            <a:ext cx="6481763" cy="4978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BziXgbkc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3987800" cy="432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395288" y="476250"/>
            <a:ext cx="2881312" cy="1800225"/>
          </a:xfrm>
          <a:prstGeom prst="cloudCallout">
            <a:avLst>
              <a:gd name="adj1" fmla="val -45648"/>
              <a:gd name="adj2" fmla="val 6596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830263" y="908050"/>
            <a:ext cx="2011362" cy="739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Bonjour!</a:t>
            </a:r>
          </a:p>
          <a:p>
            <a:pPr algn="ctr"/>
            <a:r>
              <a:rPr lang="fr-FR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Je suis M. Ow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!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1" name="Picture 5" descr="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 descr="f9325037c56dd51b46aa4c75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7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9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1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2" name="Picture 12" descr="C:\Documents and Settings\admin\Рабочий стол\depositphotos_106420072-stock-illustration-cartoon-bird-sing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6860"/>
            <a:ext cx="7349516" cy="648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d77c1408-4e15-4e9b-b41a-735918e815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f9325037c56dd51b46aa4c75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donbook_pony_handmade_pencil_case_pen_pouch_D_18__077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21124" b="8575"/>
          <a:stretch>
            <a:fillRect/>
          </a:stretch>
        </p:blipFill>
        <p:spPr bwMode="auto">
          <a:xfrm>
            <a:off x="611188" y="1412875"/>
            <a:ext cx="6192837" cy="48482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900113" y="404813"/>
            <a:ext cx="7200900" cy="7921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Où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est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 le crayon?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f9325037c56dd51b46aa4c75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a pen is on a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5616575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971550" y="4868863"/>
            <a:ext cx="7632898" cy="122443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Est-ce que le stylo est sur le livre?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f9325037c56dd51b46aa4c75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book-bag-clip-art-f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628775"/>
            <a:ext cx="4156075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1258888" y="549275"/>
            <a:ext cx="6192837" cy="7921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Où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sont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 les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livres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?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f9325037c56dd51b46aa4c75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Adjustable-and-Mobile-Notebook-Computer-Drafting-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5275262" cy="433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755650" y="5229225"/>
            <a:ext cx="7416800" cy="86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Où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est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l'ordinateur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f9325037c56dd51b46aa4c75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Безымян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610552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1042988" y="404813"/>
            <a:ext cx="5689600" cy="666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Où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sont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les crayons?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827088" y="5516563"/>
            <a:ext cx="7200900" cy="741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8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9325037c56dd51b46aa4c75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parrot-tea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/>
          <a:stretch>
            <a:fillRect/>
          </a:stretch>
        </p:blipFill>
        <p:spPr bwMode="auto">
          <a:xfrm>
            <a:off x="4427538" y="260350"/>
            <a:ext cx="4505325" cy="5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32594" y="692149"/>
            <a:ext cx="3778250" cy="2665413"/>
          </a:xfrm>
          <a:prstGeom prst="wedgeEllipseCallout">
            <a:avLst>
              <a:gd name="adj1" fmla="val 71681"/>
              <a:gd name="adj2" fmla="val 416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900113" y="1196975"/>
            <a:ext cx="2843212" cy="16557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Bonjour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suis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M. Parrot.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f9325037c56dd51b46aa4c75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Bakokko-b1481V2_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96975"/>
            <a:ext cx="61214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4824412" cy="7191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Où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sont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les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livres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611188" y="5876925"/>
            <a:ext cx="7632700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Où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est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la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bibliothèque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f9325037c56dd51b46aa4c75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0_84c1d_1408ba0c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43815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539750" y="476250"/>
            <a:ext cx="8135938" cy="865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Où est le cahier d'exercices?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8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f9325037c56dd51b46aa4c75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children-car-animals-260764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7"/>
          <a:stretch>
            <a:fillRect/>
          </a:stretch>
        </p:blipFill>
        <p:spPr bwMode="auto">
          <a:xfrm>
            <a:off x="971600" y="275259"/>
            <a:ext cx="4608512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84006" y="841792"/>
            <a:ext cx="540692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Merci! 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9325037c56dd51b46aa4c75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-1836712" y="929358"/>
            <a:ext cx="7056784" cy="46799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4" algn="ctr">
              <a:spcAft>
                <a:spcPts val="0"/>
              </a:spcAft>
            </a:pPr>
            <a:r>
              <a:rPr lang="en-US" sz="13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         [</a:t>
            </a:r>
            <a:r>
              <a:rPr lang="en-US" sz="13800" b="1" dirty="0" smtClean="0">
                <a:effectLst/>
              </a:rPr>
              <a:t>g] – </a:t>
            </a:r>
          </a:p>
          <a:p>
            <a:pPr lvl="4" algn="ctr">
              <a:spcAft>
                <a:spcPts val="0"/>
              </a:spcAft>
            </a:pPr>
            <a:r>
              <a:rPr lang="en-US" sz="13800" b="1" dirty="0" smtClean="0">
                <a:effectLst/>
              </a:rPr>
              <a:t> 		</a:t>
            </a:r>
            <a:r>
              <a:rPr lang="en-US" sz="13800" b="1" dirty="0" err="1" smtClean="0">
                <a:effectLst/>
              </a:rPr>
              <a:t>gomme</a:t>
            </a:r>
            <a:r>
              <a:rPr lang="en-US" sz="13800" b="1" dirty="0" smtClean="0">
                <a:effectLst/>
              </a:rPr>
              <a:t>;</a:t>
            </a:r>
            <a:endParaRPr lang="ru-RU" sz="13800" b="1" dirty="0" smtClean="0">
              <a:effectLst/>
            </a:endParaRPr>
          </a:p>
          <a:p>
            <a:pPr lvl="4" algn="ctr">
              <a:spcAft>
                <a:spcPts val="0"/>
              </a:spcAft>
            </a:pPr>
            <a:r>
              <a:rPr lang="en-US" sz="13800" b="1" dirty="0" smtClean="0">
                <a:effectLst/>
              </a:rPr>
              <a:t>          </a:t>
            </a:r>
            <a:r>
              <a:rPr lang="en-US" sz="13800" b="1" dirty="0" err="1" smtClean="0">
                <a:effectLst/>
              </a:rPr>
              <a:t>une</a:t>
            </a:r>
            <a:r>
              <a:rPr lang="en-US" sz="13800" b="1" dirty="0" smtClean="0">
                <a:effectLst/>
              </a:rPr>
              <a:t> </a:t>
            </a:r>
            <a:r>
              <a:rPr lang="en-US" sz="13800" b="1" dirty="0" err="1" smtClean="0">
                <a:effectLst/>
              </a:rPr>
              <a:t>gomme</a:t>
            </a:r>
            <a:r>
              <a:rPr lang="en-US" sz="13800" b="1" dirty="0" smtClean="0">
                <a:effectLst/>
              </a:rPr>
              <a:t>;</a:t>
            </a:r>
            <a:endParaRPr lang="ru-RU" sz="13800" b="1" dirty="0" smtClean="0">
              <a:effectLst/>
            </a:endParaRPr>
          </a:p>
          <a:p>
            <a:pPr lvl="4" algn="ctr">
              <a:spcAft>
                <a:spcPts val="0"/>
              </a:spcAft>
            </a:pPr>
            <a:r>
              <a:rPr lang="en-US" sz="13800" b="1" dirty="0" smtClean="0">
                <a:effectLst/>
              </a:rPr>
              <a:t>          </a:t>
            </a:r>
            <a:r>
              <a:rPr lang="en-US" sz="13800" b="1" dirty="0" err="1" smtClean="0">
                <a:effectLst/>
              </a:rPr>
              <a:t>c'est</a:t>
            </a:r>
            <a:r>
              <a:rPr lang="en-US" sz="13800" b="1" dirty="0" smtClean="0">
                <a:effectLst/>
              </a:rPr>
              <a:t> </a:t>
            </a:r>
            <a:r>
              <a:rPr lang="en-US" sz="13800" b="1" dirty="0" err="1" smtClean="0">
                <a:effectLst/>
              </a:rPr>
              <a:t>une</a:t>
            </a:r>
            <a:r>
              <a:rPr lang="en-US" sz="13800" b="1" dirty="0" smtClean="0">
                <a:effectLst/>
              </a:rPr>
              <a:t> </a:t>
            </a:r>
            <a:r>
              <a:rPr lang="en-US" sz="13800" b="1" dirty="0" err="1" smtClean="0">
                <a:effectLst/>
              </a:rPr>
              <a:t>gomme</a:t>
            </a:r>
            <a:r>
              <a:rPr lang="en-US" sz="13800" b="1" dirty="0" smtClean="0">
                <a:effectLst/>
              </a:rPr>
              <a:t>;</a:t>
            </a:r>
            <a:endParaRPr lang="ru-RU" sz="13800" b="1" dirty="0" smtClean="0">
              <a:effectLst/>
              <a:latin typeface="Times New Roman"/>
              <a:ea typeface="Times New Roman"/>
            </a:endParaRPr>
          </a:p>
        </p:txBody>
      </p:sp>
      <p:pic>
        <p:nvPicPr>
          <p:cNvPr id="4103" name="Picture 7" descr="parrot-tea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/>
          <a:stretch>
            <a:fillRect/>
          </a:stretch>
        </p:blipFill>
        <p:spPr bwMode="auto">
          <a:xfrm>
            <a:off x="5435600" y="1268413"/>
            <a:ext cx="33464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5580063" y="260350"/>
            <a:ext cx="2736850" cy="1150938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5940425" y="620713"/>
            <a:ext cx="2141538" cy="3794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dirty="0"/>
              <a:t>Ecoutez et repetez </a:t>
            </a:r>
            <a:r>
              <a:rPr lang="fr-FR" sz="3600" dirty="0" smtClean="0"/>
              <a:t>!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f9325037c56dd51b46aa4c75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149" name="Picture 5" descr="parrot-tea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/>
          <a:stretch>
            <a:fillRect/>
          </a:stretch>
        </p:blipFill>
        <p:spPr bwMode="auto">
          <a:xfrm>
            <a:off x="5580063" y="1628775"/>
            <a:ext cx="33464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507557" y="549275"/>
            <a:ext cx="2736850" cy="1150938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-1404664" y="764704"/>
            <a:ext cx="6768752" cy="511256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0"/>
              </a:spcAft>
            </a:pPr>
            <a:r>
              <a:rPr lang="en-US" sz="19900" b="1" dirty="0" smtClean="0">
                <a:effectLst/>
              </a:rPr>
              <a:t>							[r] – </a:t>
            </a:r>
          </a:p>
          <a:p>
            <a:pPr algn="ctr">
              <a:spcAft>
                <a:spcPts val="0"/>
              </a:spcAft>
            </a:pPr>
            <a:r>
              <a:rPr lang="en-US" sz="19900" b="1" dirty="0" smtClean="0">
                <a:effectLst/>
              </a:rPr>
              <a:t>						</a:t>
            </a:r>
            <a:r>
              <a:rPr lang="en-US" sz="19900" b="1" dirty="0" err="1" smtClean="0">
                <a:effectLst/>
              </a:rPr>
              <a:t>règle</a:t>
            </a:r>
            <a:r>
              <a:rPr lang="en-US" sz="19900" b="1" dirty="0" smtClean="0">
                <a:effectLst/>
              </a:rPr>
              <a:t>;</a:t>
            </a:r>
            <a:endParaRPr lang="ru-RU" sz="19900" b="1" dirty="0" smtClean="0">
              <a:effectLst/>
            </a:endParaRPr>
          </a:p>
          <a:p>
            <a:pPr algn="ctr">
              <a:spcAft>
                <a:spcPts val="0"/>
              </a:spcAft>
            </a:pPr>
            <a:r>
              <a:rPr lang="en-US" sz="19900" b="1" dirty="0" smtClean="0">
                <a:effectLst/>
              </a:rPr>
              <a:t>        </a:t>
            </a:r>
            <a:r>
              <a:rPr lang="en-US" sz="19900" b="1" dirty="0" err="1" smtClean="0">
                <a:effectLst/>
              </a:rPr>
              <a:t>une</a:t>
            </a:r>
            <a:r>
              <a:rPr lang="en-US" sz="19900" b="1" dirty="0" smtClean="0">
                <a:effectLst/>
              </a:rPr>
              <a:t> </a:t>
            </a:r>
            <a:r>
              <a:rPr lang="en-US" sz="19900" b="1" dirty="0" err="1" smtClean="0">
                <a:effectLst/>
              </a:rPr>
              <a:t>règle</a:t>
            </a:r>
            <a:r>
              <a:rPr lang="en-US" sz="19900" b="1" dirty="0" smtClean="0">
                <a:effectLst/>
              </a:rPr>
              <a:t>;</a:t>
            </a:r>
            <a:endParaRPr lang="ru-RU" sz="19900" b="1" dirty="0" smtClean="0">
              <a:effectLst/>
            </a:endParaRPr>
          </a:p>
          <a:p>
            <a:pPr algn="ctr">
              <a:spcAft>
                <a:spcPts val="0"/>
              </a:spcAft>
            </a:pPr>
            <a:r>
              <a:rPr lang="en-US" sz="19900" b="1" dirty="0" smtClean="0">
                <a:effectLst/>
              </a:rPr>
              <a:t>        </a:t>
            </a:r>
            <a:r>
              <a:rPr lang="en-US" sz="19900" b="1" dirty="0" err="1" smtClean="0">
                <a:effectLst/>
              </a:rPr>
              <a:t>C’est</a:t>
            </a:r>
            <a:r>
              <a:rPr lang="en-US" sz="19900" b="1" dirty="0" smtClean="0">
                <a:effectLst/>
              </a:rPr>
              <a:t> </a:t>
            </a:r>
            <a:r>
              <a:rPr lang="en-US" sz="19900" b="1" dirty="0" err="1" smtClean="0">
                <a:effectLst/>
              </a:rPr>
              <a:t>une</a:t>
            </a:r>
            <a:r>
              <a:rPr lang="en-US" sz="19900" b="1" dirty="0" smtClean="0">
                <a:effectLst/>
              </a:rPr>
              <a:t> </a:t>
            </a:r>
            <a:r>
              <a:rPr lang="en-US" sz="19900" b="1" dirty="0" err="1" smtClean="0">
                <a:effectLst/>
              </a:rPr>
              <a:t>règle</a:t>
            </a:r>
            <a:r>
              <a:rPr lang="en-US" sz="19900" b="1" dirty="0" smtClean="0">
                <a:effectLst/>
              </a:rPr>
              <a:t>.</a:t>
            </a:r>
            <a:endParaRPr lang="ru-RU" sz="19900" b="1" dirty="0" smtClean="0">
              <a:effectLst/>
              <a:latin typeface="Times New Roman"/>
              <a:ea typeface="Times New Roman"/>
            </a:endParaRPr>
          </a:p>
          <a:p>
            <a:pPr algn="ctr"/>
            <a:endParaRPr lang="ru-RU" sz="199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84924" y="764704"/>
            <a:ext cx="2382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Ecoutez et repetez</a:t>
            </a:r>
            <a:r>
              <a:rPr lang="fr-FR" dirty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f9325037c56dd51b46aa4c75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arrot-tea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/>
          <a:stretch>
            <a:fillRect/>
          </a:stretch>
        </p:blipFill>
        <p:spPr bwMode="auto">
          <a:xfrm>
            <a:off x="5580063" y="1378506"/>
            <a:ext cx="33464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5580063" y="333375"/>
            <a:ext cx="2736850" cy="1150938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5940425" y="765175"/>
            <a:ext cx="2141538" cy="3794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dirty="0">
                <a:latin typeface="Times New Roman" pitchFamily="18" charset="0"/>
                <a:cs typeface="Times New Roman" pitchFamily="18" charset="0"/>
              </a:rPr>
              <a:t>Ecoutez et repetez</a:t>
            </a:r>
            <a:r>
              <a:rPr lang="fr-FR" sz="3600"/>
              <a:t> </a:t>
            </a: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!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-1476920" y="1407311"/>
            <a:ext cx="7056983" cy="496800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0"/>
              </a:spcAft>
            </a:pPr>
            <a:r>
              <a:rPr lang="en-US" sz="3600" b="1" dirty="0" smtClean="0">
                <a:effectLst/>
              </a:rPr>
              <a:t>	[k] – </a:t>
            </a:r>
          </a:p>
          <a:p>
            <a:pPr algn="ctr">
              <a:spcAft>
                <a:spcPts val="0"/>
              </a:spcAft>
            </a:pPr>
            <a:r>
              <a:rPr lang="en-US" sz="3600" b="1" dirty="0" smtClean="0">
                <a:effectLst/>
              </a:rPr>
              <a:t>	cahier;</a:t>
            </a:r>
            <a:endParaRPr lang="ru-RU" sz="3600" b="1" dirty="0" smtClean="0">
              <a:effectLst/>
            </a:endParaRPr>
          </a:p>
          <a:p>
            <a:pPr algn="ctr">
              <a:spcAft>
                <a:spcPts val="0"/>
              </a:spcAft>
            </a:pPr>
            <a:r>
              <a:rPr lang="en-US" sz="3600" b="1" dirty="0" smtClean="0">
                <a:effectLst/>
              </a:rPr>
              <a:t>         un cahier; </a:t>
            </a:r>
            <a:endParaRPr lang="ru-RU" sz="3600" b="1" dirty="0" smtClean="0">
              <a:effectLst/>
            </a:endParaRPr>
          </a:p>
          <a:p>
            <a:pPr algn="ctr">
              <a:spcAft>
                <a:spcPts val="0"/>
              </a:spcAft>
            </a:pPr>
            <a:r>
              <a:rPr lang="en-US" sz="3600" b="1" dirty="0" smtClean="0">
                <a:effectLst/>
              </a:rPr>
              <a:t>         </a:t>
            </a:r>
            <a:r>
              <a:rPr lang="en-US" sz="3600" b="1" dirty="0" err="1" smtClean="0">
                <a:effectLst/>
              </a:rPr>
              <a:t>C'est</a:t>
            </a:r>
            <a:r>
              <a:rPr lang="en-US" sz="3600" b="1" dirty="0" smtClean="0">
                <a:effectLst/>
              </a:rPr>
              <a:t> un cahier.</a:t>
            </a:r>
            <a:endParaRPr lang="ru-RU" sz="3600" b="1" dirty="0" smtClean="0">
              <a:effectLst/>
              <a:latin typeface="Times New Roman"/>
              <a:ea typeface="Times New Roman"/>
            </a:endParaRPr>
          </a:p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f9325037c56dd51b46aa4c75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tartaruga-com-ilustração-dos-desenhos-animados-da-sacola-472582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1" r="6705" b="40"/>
          <a:stretch>
            <a:fillRect/>
          </a:stretch>
        </p:blipFill>
        <p:spPr bwMode="auto">
          <a:xfrm>
            <a:off x="468313" y="1773238"/>
            <a:ext cx="4138612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395288" y="549275"/>
            <a:ext cx="8064500" cy="1057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1500" b="1" dirty="0" err="1" smtClean="0">
                <a:effectLst/>
              </a:rPr>
              <a:t>Qu'apportez-vous</a:t>
            </a:r>
            <a:r>
              <a:rPr lang="en-US" sz="11500" b="1" dirty="0" smtClean="0">
                <a:effectLst/>
              </a:rPr>
              <a:t> à </a:t>
            </a:r>
            <a:r>
              <a:rPr lang="en-US" sz="11500" b="1" dirty="0" err="1" smtClean="0">
                <a:effectLst/>
              </a:rPr>
              <a:t>l'école</a:t>
            </a:r>
            <a:r>
              <a:rPr lang="en-US" sz="11500" b="1" dirty="0" smtClean="0">
                <a:effectLst/>
              </a:rPr>
              <a:t>?</a:t>
            </a:r>
            <a:endParaRPr lang="ru-RU" sz="13800" b="1" dirty="0" smtClean="0">
              <a:effectLst/>
              <a:latin typeface="Times New Roman"/>
              <a:ea typeface="Times New Roman"/>
            </a:endParaRPr>
          </a:p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4356100" y="3429000"/>
            <a:ext cx="4536380" cy="25922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effectLst/>
              </a:rPr>
              <a:t>J'ai</a:t>
            </a:r>
            <a:r>
              <a:rPr lang="en-US" sz="9600" b="1" dirty="0" smtClean="0">
                <a:solidFill>
                  <a:srgbClr val="FF0000"/>
                </a:solidFill>
              </a:rPr>
              <a:t> . . .</a:t>
            </a:r>
          </a:p>
          <a:p>
            <a:pPr algn="ctr"/>
            <a:r>
              <a:rPr lang="en-US" sz="9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effectLst/>
              </a:rPr>
              <a:t>dans</a:t>
            </a:r>
            <a:r>
              <a:rPr lang="en-US" sz="9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effectLst/>
              </a:rPr>
              <a:t>mon</a:t>
            </a:r>
            <a:r>
              <a:rPr lang="en-US" sz="9600" b="1" dirty="0" smtClean="0">
                <a:solidFill>
                  <a:srgbClr val="FF0000"/>
                </a:solidFill>
                <a:effectLst/>
              </a:rPr>
              <a:t> cartable</a:t>
            </a:r>
            <a:r>
              <a:rPr lang="en-US" sz="3600" dirty="0" smtClean="0">
                <a:effectLst/>
              </a:rPr>
              <a:t>.</a:t>
            </a:r>
            <a:endParaRPr lang="ru-RU" sz="4000" dirty="0" smtClean="0">
              <a:effectLst/>
              <a:latin typeface="Times New Roman"/>
              <a:ea typeface="Times New Roman"/>
            </a:endParaRPr>
          </a:p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f9325037c56dd51b46aa4c75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osos-en-clase-263295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8"/>
          <a:stretch>
            <a:fillRect/>
          </a:stretch>
        </p:blipFill>
        <p:spPr bwMode="auto">
          <a:xfrm>
            <a:off x="4211638" y="1844675"/>
            <a:ext cx="4679950" cy="47545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755650" y="476250"/>
            <a:ext cx="4895850" cy="10080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1763713" y="4005263"/>
            <a:ext cx="863600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3059113" y="3573463"/>
            <a:ext cx="1008062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228" name="WordArt 12"/>
          <p:cNvSpPr>
            <a:spLocks noChangeArrowheads="1" noChangeShapeType="1" noTextEdit="1"/>
          </p:cNvSpPr>
          <p:nvPr/>
        </p:nvSpPr>
        <p:spPr bwMode="auto">
          <a:xfrm>
            <a:off x="395288" y="3573463"/>
            <a:ext cx="935037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9230" name="Picture 14" descr="Картинки по запросу формы глагола etre в 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52" y="289472"/>
            <a:ext cx="4805832" cy="364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9325037c56dd51b46aa4c75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6795120" cy="441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Картинки по запросу формы глагола AVOIR в pres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81" y="188640"/>
            <a:ext cx="5061853" cy="284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3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9325037c56dd51b46aa4c75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	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 René. Je ____ </a:t>
            </a:r>
            <a:r>
              <a:rPr lang="en-US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écolier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Je ____ en </a:t>
            </a:r>
            <a:r>
              <a:rPr lang="en-US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classe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troisième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Le </a:t>
            </a:r>
            <a:r>
              <a:rPr lang="en-US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français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______ ma </a:t>
            </a:r>
            <a:r>
              <a:rPr lang="en-US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matière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préférée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</a:rPr>
              <a:t>Voici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mon</a:t>
            </a:r>
            <a:r>
              <a:rPr lang="en-US" sz="2800" dirty="0">
                <a:solidFill>
                  <a:schemeClr val="tx1"/>
                </a:solidFill>
              </a:rPr>
              <a:t> cartable. </a:t>
            </a:r>
            <a:r>
              <a:rPr lang="en-US" sz="2800" dirty="0" err="1">
                <a:solidFill>
                  <a:schemeClr val="tx1"/>
                </a:solidFill>
              </a:rPr>
              <a:t>Dans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mon</a:t>
            </a:r>
            <a:r>
              <a:rPr lang="en-US" sz="2800" dirty="0">
                <a:solidFill>
                  <a:schemeClr val="tx1"/>
                </a:solidFill>
              </a:rPr>
              <a:t> cartable j’_____ </a:t>
            </a:r>
            <a:r>
              <a:rPr lang="en-US" sz="2800" dirty="0" err="1">
                <a:solidFill>
                  <a:schemeClr val="tx1"/>
                </a:solidFill>
              </a:rPr>
              <a:t>mon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manuel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français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mon</a:t>
            </a:r>
            <a:r>
              <a:rPr lang="en-US" sz="2800" dirty="0">
                <a:solidFill>
                  <a:schemeClr val="tx1"/>
                </a:solidFill>
              </a:rPr>
              <a:t> carnet, </a:t>
            </a:r>
            <a:r>
              <a:rPr lang="en-US" sz="2800" dirty="0" err="1">
                <a:solidFill>
                  <a:schemeClr val="tx1"/>
                </a:solidFill>
              </a:rPr>
              <a:t>mon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stylo-bille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mon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taille</a:t>
            </a:r>
            <a:r>
              <a:rPr lang="en-US" sz="2800" dirty="0">
                <a:solidFill>
                  <a:schemeClr val="tx1"/>
                </a:solidFill>
              </a:rPr>
              <a:t>-crayon, ma </a:t>
            </a:r>
            <a:r>
              <a:rPr lang="en-US" sz="2800" dirty="0" err="1">
                <a:solidFill>
                  <a:schemeClr val="tx1"/>
                </a:solidFill>
              </a:rPr>
              <a:t>gomme</a:t>
            </a:r>
            <a:r>
              <a:rPr lang="en-US" sz="2800" dirty="0">
                <a:solidFill>
                  <a:schemeClr val="tx1"/>
                </a:solidFill>
              </a:rPr>
              <a:t>, ma </a:t>
            </a:r>
            <a:r>
              <a:rPr lang="en-US" sz="2800" dirty="0" err="1">
                <a:solidFill>
                  <a:schemeClr val="tx1"/>
                </a:solidFill>
              </a:rPr>
              <a:t>règle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mes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livres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mes</a:t>
            </a:r>
            <a:r>
              <a:rPr lang="en-US" sz="2800" dirty="0">
                <a:solidFill>
                  <a:schemeClr val="tx1"/>
                </a:solidFill>
              </a:rPr>
              <a:t> cahiers et </a:t>
            </a:r>
            <a:r>
              <a:rPr lang="en-US" sz="2800" dirty="0" err="1">
                <a:solidFill>
                  <a:schemeClr val="tx1"/>
                </a:solidFill>
              </a:rPr>
              <a:t>mes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feutres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ru-RU" sz="2800" dirty="0"/>
          </a:p>
        </p:txBody>
      </p:sp>
      <p:pic>
        <p:nvPicPr>
          <p:cNvPr id="10249" name="Picture 9" descr="maxresdefault 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76700"/>
            <a:ext cx="4605337" cy="25908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maxresdefaul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33825"/>
            <a:ext cx="4826000" cy="24177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776</TotalTime>
  <Words>153</Words>
  <Application>Microsoft Office PowerPoint</Application>
  <PresentationFormat>Экран (4:3)</PresentationFormat>
  <Paragraphs>43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admin</cp:lastModifiedBy>
  <cp:revision>13</cp:revision>
  <dcterms:created xsi:type="dcterms:W3CDTF">2016-03-12T09:47:46Z</dcterms:created>
  <dcterms:modified xsi:type="dcterms:W3CDTF">2018-02-04T19:43:30Z</dcterms:modified>
</cp:coreProperties>
</file>